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74" r:id="rId5"/>
    <p:sldId id="272" r:id="rId6"/>
    <p:sldId id="264" r:id="rId7"/>
    <p:sldId id="266" r:id="rId8"/>
    <p:sldId id="275" r:id="rId9"/>
    <p:sldId id="276" r:id="rId10"/>
    <p:sldId id="277" r:id="rId11"/>
    <p:sldId id="279" r:id="rId12"/>
    <p:sldId id="300" r:id="rId13"/>
    <p:sldId id="296" r:id="rId14"/>
    <p:sldId id="270" r:id="rId15"/>
    <p:sldId id="263" r:id="rId16"/>
    <p:sldId id="267" r:id="rId17"/>
    <p:sldId id="282" r:id="rId18"/>
    <p:sldId id="265" r:id="rId19"/>
    <p:sldId id="271" r:id="rId20"/>
    <p:sldId id="301" r:id="rId21"/>
    <p:sldId id="302" r:id="rId22"/>
    <p:sldId id="305" r:id="rId23"/>
    <p:sldId id="306" r:id="rId24"/>
    <p:sldId id="307" r:id="rId25"/>
    <p:sldId id="308" r:id="rId26"/>
    <p:sldId id="309" r:id="rId27"/>
    <p:sldId id="303" r:id="rId28"/>
    <p:sldId id="304" r:id="rId29"/>
    <p:sldId id="310" r:id="rId30"/>
    <p:sldId id="292" r:id="rId31"/>
    <p:sldId id="293" r:id="rId32"/>
    <p:sldId id="294" r:id="rId33"/>
    <p:sldId id="29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lake Cavve" initials="BC" lastIdx="1" clrIdx="0">
    <p:extLst>
      <p:ext uri="{19B8F6BF-5375-455C-9EA6-DF929625EA0E}">
        <p15:presenceInfo xmlns:p15="http://schemas.microsoft.com/office/powerpoint/2012/main" userId="S-1-5-21-905479342-1514983418-1536837410-11239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61" autoAdjust="0"/>
    <p:restoredTop sz="52411" autoAdjust="0"/>
  </p:normalViewPr>
  <p:slideViewPr>
    <p:cSldViewPr snapToGrid="0">
      <p:cViewPr varScale="1">
        <p:scale>
          <a:sx n="61" d="100"/>
          <a:sy n="61" d="100"/>
        </p:scale>
        <p:origin x="2700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10C-423C-8359-EFB42D8F19E4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10C-423C-8359-EFB42D8F19E4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10C-423C-8359-EFB42D8F19E4}"/>
                </c:ext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10C-423C-8359-EFB42D8F19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Unreported Dependant Measures</c:v>
                </c:pt>
                <c:pt idx="1">
                  <c:v>Unreported Conditions</c:v>
                </c:pt>
                <c:pt idx="2">
                  <c:v>Unreported Studies</c:v>
                </c:pt>
                <c:pt idx="3">
                  <c:v>Selective Outliers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63</c:v>
                </c:pt>
                <c:pt idx="1">
                  <c:v>28</c:v>
                </c:pt>
                <c:pt idx="2">
                  <c:v>46</c:v>
                </c:pt>
                <c:pt idx="3">
                  <c:v>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10C-423C-8359-EFB42D8F19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2"/>
        <c:overlap val="-27"/>
        <c:axId val="-1381021392"/>
        <c:axId val="-1381020848"/>
      </c:barChart>
      <c:catAx>
        <c:axId val="-13810213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81020848"/>
        <c:crosses val="autoZero"/>
        <c:auto val="1"/>
        <c:lblAlgn val="ctr"/>
        <c:lblOffset val="100"/>
        <c:noMultiLvlLbl val="0"/>
      </c:catAx>
      <c:valAx>
        <c:axId val="-1381020848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81021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Rounding p values</c:v>
                </c:pt>
                <c:pt idx="1">
                  <c:v>HARKing</c:v>
                </c:pt>
                <c:pt idx="2">
                  <c:v>Falsifying data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22</c:v>
                </c:pt>
                <c:pt idx="1">
                  <c:v>27</c:v>
                </c:pt>
                <c:pt idx="2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35-4B33-8896-C8C0A8A1B4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40"/>
        <c:overlap val="-27"/>
        <c:axId val="-1326831520"/>
        <c:axId val="-1326839136"/>
      </c:barChart>
      <c:catAx>
        <c:axId val="-1326831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26839136"/>
        <c:crosses val="autoZero"/>
        <c:auto val="1"/>
        <c:lblAlgn val="ctr"/>
        <c:lblOffset val="100"/>
        <c:noMultiLvlLbl val="0"/>
      </c:catAx>
      <c:valAx>
        <c:axId val="-1326839136"/>
        <c:scaling>
          <c:orientation val="minMax"/>
          <c:max val="1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26831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D0984B-781D-4AF3-AB93-A89F70526179}" type="datetimeFigureOut">
              <a:rPr lang="en-AU" smtClean="0"/>
              <a:t>13/03/2019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AE7E8-66E5-419B-BC0C-C391231396E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48552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Names</a:t>
            </a:r>
          </a:p>
          <a:p>
            <a:r>
              <a:rPr lang="en-AU" dirty="0" smtClean="0"/>
              <a:t>Area of research</a:t>
            </a:r>
          </a:p>
          <a:p>
            <a:r>
              <a:rPr lang="en-AU" dirty="0" smtClean="0"/>
              <a:t>Why are we interested in this</a:t>
            </a:r>
            <a:r>
              <a:rPr lang="en-AU" baseline="0" dirty="0" smtClean="0"/>
              <a:t> topic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AE7E8-66E5-419B-BC0C-C391231396E8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389070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Link this back to pressures discussed earlier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AE7E8-66E5-419B-BC0C-C391231396E8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07525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Seven studies have been retracted (one twice) + 15 corrections</a:t>
            </a:r>
          </a:p>
          <a:p>
            <a:r>
              <a:rPr lang="en-AU" dirty="0" smtClean="0"/>
              <a:t>Cornell has opened multiple investigations</a:t>
            </a:r>
          </a:p>
          <a:p>
            <a:r>
              <a:rPr lang="en-AU" dirty="0" smtClean="0"/>
              <a:t>Still has massive</a:t>
            </a:r>
            <a:r>
              <a:rPr lang="en-AU" baseline="0" dirty="0" smtClean="0"/>
              <a:t> impact on nutrition </a:t>
            </a:r>
            <a:endParaRPr lang="en-AU" dirty="0" smtClean="0"/>
          </a:p>
          <a:p>
            <a:endParaRPr lang="en-AU" dirty="0" smtClean="0"/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- 5k from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ariely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lol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AE7E8-66E5-419B-BC0C-C391231396E8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42157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AE7E8-66E5-419B-BC0C-C391231396E8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8817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Split</a:t>
            </a:r>
            <a:r>
              <a:rPr lang="en-AU" baseline="0" dirty="0" smtClean="0"/>
              <a:t> class in half each w opposing goal </a:t>
            </a:r>
            <a:r>
              <a:rPr lang="en-AU" baseline="0" dirty="0" smtClean="0">
                <a:sym typeface="Wingdings" panose="05000000000000000000" pitchFamily="2" charset="2"/>
              </a:rPr>
              <a:t> significance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AE7E8-66E5-419B-BC0C-C391231396E8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0478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Okay so now</a:t>
            </a:r>
            <a:r>
              <a:rPr lang="en-AU" baseline="0" dirty="0" smtClean="0"/>
              <a:t> you’ve seen drastic effects</a:t>
            </a:r>
            <a:br>
              <a:rPr lang="en-AU" baseline="0" dirty="0" smtClean="0"/>
            </a:br>
            <a:r>
              <a:rPr lang="en-AU" dirty="0" smtClean="0"/>
              <a:t>Ask</a:t>
            </a:r>
            <a:r>
              <a:rPr lang="en-AU" baseline="0" dirty="0" smtClean="0"/>
              <a:t> student estimates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AE7E8-66E5-419B-BC0C-C391231396E8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39328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AE7E8-66E5-419B-BC0C-C391231396E8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5581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Neurocore</a:t>
            </a:r>
            <a:r>
              <a:rPr lang="en-US" dirty="0" smtClean="0"/>
              <a:t>, neurofeedback for ADHD</a:t>
            </a:r>
          </a:p>
          <a:p>
            <a:r>
              <a:rPr lang="en-US" dirty="0" smtClean="0"/>
              <a:t>Betsy </a:t>
            </a:r>
            <a:r>
              <a:rPr lang="en-US" dirty="0" err="1" smtClean="0"/>
              <a:t>DeVos</a:t>
            </a:r>
            <a:r>
              <a:rPr lang="en-US" baseline="0" dirty="0" smtClean="0"/>
              <a:t> [Education Secretary] and husband have millions invested in </a:t>
            </a:r>
            <a:r>
              <a:rPr lang="en-US" baseline="0" dirty="0" err="1" smtClean="0"/>
              <a:t>Neurocore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62238-667F-4D6A-B471-548009D6C35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96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Ask</a:t>
            </a:r>
            <a:r>
              <a:rPr lang="en-AU" baseline="0" dirty="0" smtClean="0"/>
              <a:t> student estimates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AE7E8-66E5-419B-BC0C-C391231396E8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90734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 smtClean="0"/>
              <a:t>clickbaitttttttt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AE7E8-66E5-419B-BC0C-C391231396E8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972260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Everyone</a:t>
            </a:r>
            <a:r>
              <a:rPr lang="en-AU" baseline="0" dirty="0" smtClean="0"/>
              <a:t> is strapped for time. Group , you haven’t </a:t>
            </a:r>
            <a:r>
              <a:rPr lang="en-AU" baseline="0" dirty="0" err="1" smtClean="0"/>
              <a:t>ard</a:t>
            </a:r>
            <a:r>
              <a:rPr lang="en-AU" baseline="0" dirty="0" smtClean="0"/>
              <a:t> of the study, or heard of the ‘international archives of medicine’ journal</a:t>
            </a:r>
          </a:p>
          <a:p>
            <a:r>
              <a:rPr lang="en-AU" baseline="0" dirty="0" smtClean="0"/>
              <a:t>Group 2, you don’t have much time available to invest in the post</a:t>
            </a:r>
          </a:p>
          <a:p>
            <a:r>
              <a:rPr lang="en-AU" baseline="0" dirty="0" smtClean="0"/>
              <a:t>Group 3, you need to churn out as </a:t>
            </a:r>
            <a:r>
              <a:rPr lang="en-AU" baseline="0" smtClean="0"/>
              <a:t>many articles </a:t>
            </a:r>
            <a:r>
              <a:rPr lang="en-AU" baseline="0" dirty="0" smtClean="0"/>
              <a:t>as possible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AE7E8-66E5-419B-BC0C-C391231396E8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45153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Make a joke about how is</a:t>
            </a:r>
            <a:r>
              <a:rPr lang="en-AU" baseline="0" dirty="0" smtClean="0"/>
              <a:t> like scenarios in class lol</a:t>
            </a:r>
          </a:p>
          <a:p>
            <a:endParaRPr lang="en-AU" baseline="0" dirty="0" smtClean="0"/>
          </a:p>
          <a:p>
            <a:r>
              <a:rPr lang="en-AU" baseline="0" dirty="0" smtClean="0"/>
              <a:t>“failed” </a:t>
            </a:r>
            <a:r>
              <a:rPr lang="en-AU" baseline="0" dirty="0" smtClean="0">
                <a:sym typeface="Wingdings" panose="05000000000000000000" pitchFamily="2" charset="2"/>
              </a:rPr>
              <a:t> p values, pub bias</a:t>
            </a:r>
            <a:endParaRPr lang="en-AU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AE7E8-66E5-419B-BC0C-C391231396E8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21919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N?????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62238-667F-4D6A-B471-548009D6C35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176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even is this graph?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62238-667F-4D6A-B471-548009D6C35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97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“Improved significantly”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62238-667F-4D6A-B471-548009D6C35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505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Over-</a:t>
            </a:r>
            <a:r>
              <a:rPr lang="en-US" dirty="0" err="1" smtClean="0"/>
              <a:t>generalisation</a:t>
            </a:r>
            <a:endParaRPr lang="en-US" dirty="0" smtClean="0"/>
          </a:p>
          <a:p>
            <a:r>
              <a:rPr lang="en-US" dirty="0" smtClean="0"/>
              <a:t>- Misinterpret result</a:t>
            </a:r>
          </a:p>
          <a:p>
            <a:r>
              <a:rPr lang="en-US" dirty="0" smtClean="0"/>
              <a:t>- Considering</a:t>
            </a:r>
            <a:r>
              <a:rPr lang="en-US" baseline="0" dirty="0" smtClean="0"/>
              <a:t> research in wider context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62238-667F-4D6A-B471-548009D6C35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46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Ask students what was wrong with the article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62238-667F-4D6A-B471-548009D6C35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8848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No</a:t>
            </a:r>
          </a:p>
          <a:p>
            <a:pPr marL="228600" indent="-228600">
              <a:buAutoNum type="arabicPeriod"/>
            </a:pPr>
            <a:r>
              <a:rPr lang="en-US" dirty="0" smtClean="0"/>
              <a:t>Yes</a:t>
            </a:r>
          </a:p>
          <a:p>
            <a:pPr marL="228600" indent="-228600">
              <a:buAutoNum type="arabicPeriod"/>
            </a:pPr>
            <a:r>
              <a:rPr lang="en-US" dirty="0" smtClean="0"/>
              <a:t>Yes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Uhh</a:t>
            </a:r>
            <a:r>
              <a:rPr lang="en-US" dirty="0" smtClean="0"/>
              <a:t>???? Yes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Can the original</a:t>
            </a:r>
            <a:r>
              <a:rPr lang="en-US" baseline="0" dirty="0" smtClean="0"/>
              <a:t> research be found using the info in the report? [no]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Ye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Any comments by other researchers or research? [yes]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Relative information? [Yes]</a:t>
            </a:r>
          </a:p>
          <a:p>
            <a:pPr marL="228600" indent="-228600">
              <a:buAutoNum type="arabicPeriod"/>
            </a:pPr>
            <a:r>
              <a:rPr lang="en-US" baseline="0" dirty="0" err="1" smtClean="0"/>
              <a:t>Clickbaity</a:t>
            </a:r>
            <a:r>
              <a:rPr lang="en-US" baseline="0" dirty="0" smtClean="0"/>
              <a:t>, newsworthiness? [Yes]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Only half the story? Yes! [sleep did not improve, and cholesterol only improved on some measures]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Applicability = Unjustified advice or unclear relevance? Non-animal participants, conditions of effect?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62238-667F-4D6A-B471-548009D6C35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1020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AE7E8-66E5-419B-BC0C-C391231396E8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563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There has to be something here not </a:t>
            </a:r>
            <a:r>
              <a:rPr lang="en-AU" dirty="0" err="1" smtClean="0"/>
              <a:t>bc</a:t>
            </a:r>
            <a:r>
              <a:rPr lang="en-AU" dirty="0" smtClean="0"/>
              <a:t> of theory/science, but because $$$</a:t>
            </a:r>
            <a:r>
              <a:rPr lang="en-AU" baseline="0" dirty="0" smtClean="0"/>
              <a:t> spent</a:t>
            </a:r>
          </a:p>
          <a:p>
            <a:r>
              <a:rPr lang="en-AU" dirty="0" smtClean="0"/>
              <a:t>Wants to get not “scientific truth” but something publishable and sometimes these two motives are at odds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AE7E8-66E5-419B-BC0C-C391231396E8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4800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questionable as opposed to blatantly improper, therefore offer considerable latitude for rationalization and self-deception.</a:t>
            </a:r>
            <a:endParaRPr lang="en-AU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baseline="0" dirty="0" smtClean="0"/>
              <a:t>something people may do consciously and deviously</a:t>
            </a:r>
            <a:br>
              <a:rPr lang="en-AU" baseline="0" dirty="0" smtClean="0"/>
            </a:br>
            <a:r>
              <a:rPr lang="en-AU" baseline="0" dirty="0" smtClean="0"/>
              <a:t>but that this is not always the case – researchers have to make many decisions, and due to the pressures they experience the scale is tipped toward interpreting/ making decisions that produce “better” results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baseline="0" dirty="0" smtClean="0"/>
              <a:t>In this masterclass, we will teach you some of these QRPs. Using these ‘red flags’, you will be better equipped to judge and scrutinise scientific findings</a:t>
            </a:r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AE7E8-66E5-419B-BC0C-C391231396E8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4927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Undisclosed = misleading to readers + not accounted for statistically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endParaRPr lang="en-A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dropping dependent measures inconsistent w the hypothesis as this enables a more coherent story → publishable</a:t>
            </a:r>
          </a:p>
          <a:p>
            <a:pPr marL="171450" indent="-171450" rtl="0" fontAlgn="base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explore various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dvs</a:t>
            </a:r>
            <a:r>
              <a:rPr lang="en-AU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 for a combination that yields “statistical significance,” and to then report only what “worked.”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dirty="0" smtClean="0">
                <a:solidFill>
                  <a:schemeClr val="tx1"/>
                </a:solidFill>
              </a:rPr>
              <a:t>SO</a:t>
            </a:r>
            <a:r>
              <a:rPr lang="en-US" baseline="0" dirty="0" smtClean="0">
                <a:solidFill>
                  <a:schemeClr val="tx1"/>
                </a:solidFill>
              </a:rPr>
              <a:t> if we have one dv, data supports </a:t>
            </a:r>
            <a:r>
              <a:rPr lang="en-US" baseline="0" dirty="0" err="1" smtClean="0">
                <a:solidFill>
                  <a:schemeClr val="tx1"/>
                </a:solidFill>
              </a:rPr>
              <a:t>hyp</a:t>
            </a:r>
            <a:endParaRPr lang="en-US" baseline="0" dirty="0" smtClean="0">
              <a:solidFill>
                <a:schemeClr val="tx1"/>
              </a:solidFill>
            </a:endParaRP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olidFill>
                  <a:schemeClr val="tx1"/>
                </a:solidFill>
              </a:rPr>
              <a:t>If we have a bunch of dv and only one </a:t>
            </a:r>
            <a:r>
              <a:rPr lang="en-US" baseline="0" dirty="0" err="1" smtClean="0">
                <a:solidFill>
                  <a:schemeClr val="tx1"/>
                </a:solidFill>
              </a:rPr>
              <a:t>hyp</a:t>
            </a:r>
            <a:r>
              <a:rPr lang="en-US" baseline="0" dirty="0" smtClean="0">
                <a:solidFill>
                  <a:schemeClr val="tx1"/>
                </a:solidFill>
              </a:rPr>
              <a:t> is supported by our data, then in reality the majority = wrong.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>
                <a:solidFill>
                  <a:schemeClr val="tx1"/>
                </a:solidFill>
              </a:rPr>
              <a:t>More darts you throw == more likely to hit something by chance. </a:t>
            </a:r>
            <a:endParaRPr lang="en-US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- reporting- </a:t>
            </a:r>
            <a:r>
              <a:rPr lang="en-US" sz="1200" dirty="0" smtClean="0">
                <a:solidFill>
                  <a:schemeClr val="tx1"/>
                </a:solidFill>
              </a:rPr>
              <a:t>not be telling you about all the darts,</a:t>
            </a:r>
            <a:r>
              <a:rPr lang="en-US" sz="1200" baseline="0" dirty="0" smtClean="0">
                <a:solidFill>
                  <a:schemeClr val="tx1"/>
                </a:solidFill>
              </a:rPr>
              <a:t> </a:t>
            </a:r>
            <a:r>
              <a:rPr lang="en-US" sz="1200" dirty="0" smtClean="0">
                <a:solidFill>
                  <a:schemeClr val="tx1"/>
                </a:solidFill>
              </a:rPr>
              <a:t>concocted a plausible story about why this was the only dart that really mattered (even though I only came up with this story after I threw all the darts).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Acknowledge the context of exploratory research. Issue is w being misrepresented as confirmatory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AE7E8-66E5-419B-BC0C-C391231396E8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23322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 smtClean="0"/>
              <a:t>Conditions: </a:t>
            </a:r>
            <a:r>
              <a:rPr lang="en-AU" dirty="0" smtClean="0"/>
              <a:t>testing a high, medium and low condition and</a:t>
            </a:r>
            <a:r>
              <a:rPr lang="en-AU" baseline="0" dirty="0" smtClean="0"/>
              <a:t> reporting only the results of a high v medium comparison</a:t>
            </a:r>
            <a:endParaRPr lang="en-AU" dirty="0" smtClean="0"/>
          </a:p>
          <a:p>
            <a:endParaRPr lang="en-AU" dirty="0" smtClean="0"/>
          </a:p>
          <a:p>
            <a:pPr rtl="0"/>
            <a:r>
              <a:rPr lang="en-AU" b="1" dirty="0" smtClean="0"/>
              <a:t>Outliers: 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becomes a QRP when it is used selectively (e.g., removal/ inclusion of outlier is contingent on which produces a sig result)</a:t>
            </a:r>
            <a:endParaRPr lang="en-AU" b="0" dirty="0" smtClean="0">
              <a:effectLst/>
            </a:endParaRPr>
          </a:p>
          <a:p>
            <a:r>
              <a:rPr lang="en-AU" dirty="0" smtClean="0"/>
              <a:t/>
            </a:r>
            <a:br>
              <a:rPr lang="en-AU" dirty="0" smtClean="0"/>
            </a:b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Say we exclude responses that are “too fast”. Do we exclude the fastest 2.5%, or faster than 2 standard deviations from the mean or from that conditions mean, or faster than 100 or 150 or 200 or 300 </a:t>
            </a:r>
            <a:r>
              <a:rPr lang="en-AU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</a:t>
            </a: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A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researchers can easily be swayed in ambiguous and defensible positions such as this to fall on the side that best helps their p value.</a:t>
            </a:r>
            <a:endParaRPr lang="en-A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b="1" dirty="0" smtClean="0"/>
          </a:p>
          <a:p>
            <a:r>
              <a:rPr lang="en-AU" b="1" dirty="0" smtClean="0"/>
              <a:t>P-hacking: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psychologists do not commit themselves to a method of data analysis before they see the actual data.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fine tune the analysis to obtain a desired result—invalidates the interpretation of common statistical tests.</a:t>
            </a:r>
            <a:endParaRPr lang="en-AU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AU" dirty="0" smtClean="0"/>
              <a:t>Explain term</a:t>
            </a:r>
            <a:r>
              <a:rPr lang="en-AU" baseline="0" dirty="0" smtClean="0"/>
              <a:t> </a:t>
            </a:r>
            <a:r>
              <a:rPr lang="en-US" i="1" dirty="0" smtClean="0">
                <a:solidFill>
                  <a:schemeClr val="tx1"/>
                </a:solidFill>
              </a:rPr>
              <a:t>p</a:t>
            </a:r>
            <a:r>
              <a:rPr lang="en-US" dirty="0" smtClean="0">
                <a:solidFill>
                  <a:schemeClr val="tx1"/>
                </a:solidFill>
              </a:rPr>
              <a:t>-hacking: </a:t>
            </a:r>
            <a:r>
              <a:rPr lang="en-US" dirty="0" err="1" smtClean="0">
                <a:solidFill>
                  <a:schemeClr val="tx1"/>
                </a:solidFill>
              </a:rPr>
              <a:t>Analysing</a:t>
            </a:r>
            <a:r>
              <a:rPr lang="en-US" dirty="0" smtClean="0">
                <a:solidFill>
                  <a:schemeClr val="tx1"/>
                </a:solidFill>
              </a:rPr>
              <a:t> your data multiple ways and selectively reporting only those that result in </a:t>
            </a:r>
            <a:r>
              <a:rPr lang="en-US" i="1" dirty="0" smtClean="0">
                <a:solidFill>
                  <a:schemeClr val="tx1"/>
                </a:solidFill>
              </a:rPr>
              <a:t>p </a:t>
            </a:r>
            <a:r>
              <a:rPr lang="en-US" dirty="0" smtClean="0">
                <a:solidFill>
                  <a:schemeClr val="tx1"/>
                </a:solidFill>
              </a:rPr>
              <a:t>&lt; .05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</a:t>
            </a:r>
            <a:r>
              <a:rPr lang="en-AU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first test you run doesn’t return what you want, well maybe its because your data isn’t perfectly normal. So try a different test. What about covariates- gender, age, SES</a:t>
            </a:r>
            <a:endParaRPr lang="en-A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endParaRPr lang="en-AU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AU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Payne</a:t>
            </a:r>
            <a:r>
              <a:rPr lang="en-AU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0" i="0" u="none" strike="no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Wansink’s</a:t>
            </a:r>
            <a:r>
              <a:rPr lang="en-AU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colleague in the food and brand lab seems to just be running every possible combination of variables to see if anything will come up significant.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/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If you run 400 different tests, </a:t>
            </a:r>
            <a:r>
              <a:rPr lang="en-US" dirty="0" err="1" smtClean="0">
                <a:solidFill>
                  <a:schemeClr val="tx1"/>
                </a:solidFill>
              </a:rPr>
              <a:t>youre</a:t>
            </a:r>
            <a:r>
              <a:rPr lang="en-US" dirty="0" smtClean="0">
                <a:solidFill>
                  <a:schemeClr val="tx1"/>
                </a:solidFill>
              </a:rPr>
              <a:t> going to find something just by chance. But if you only report this one test, people wont know.</a:t>
            </a:r>
            <a:r>
              <a:rPr lang="en-US" baseline="0" dirty="0" smtClean="0">
                <a:solidFill>
                  <a:schemeClr val="tx1"/>
                </a:solidFill>
              </a:rPr>
              <a:t>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AE7E8-66E5-419B-BC0C-C391231396E8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152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AE7E8-66E5-419B-BC0C-C391231396E8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5840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reference dart board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AE7E8-66E5-419B-BC0C-C391231396E8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24592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err="1" smtClean="0"/>
              <a:t>probs</a:t>
            </a:r>
            <a:r>
              <a:rPr lang="en-AU" dirty="0" smtClean="0"/>
              <a:t> heaps more</a:t>
            </a:r>
            <a:r>
              <a:rPr lang="en-AU" baseline="0" dirty="0" smtClean="0"/>
              <a:t> like him who don’t post about their misconduct </a:t>
            </a:r>
            <a:r>
              <a:rPr lang="en-AU" baseline="0" dirty="0" err="1" smtClean="0"/>
              <a:t>bragingly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AU" dirty="0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AE7E8-66E5-419B-BC0C-C391231396E8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70963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F95E-02C4-4BF5-92BE-E3E35A7AA8D4}" type="datetimeFigureOut">
              <a:rPr lang="en-AU" smtClean="0"/>
              <a:t>13/03/2019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A872B-C753-4802-9985-802430E5369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5180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F95E-02C4-4BF5-92BE-E3E35A7AA8D4}" type="datetimeFigureOut">
              <a:rPr lang="en-AU" smtClean="0"/>
              <a:t>13/03/2019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A872B-C753-4802-9985-802430E5369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7305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F95E-02C4-4BF5-92BE-E3E35A7AA8D4}" type="datetimeFigureOut">
              <a:rPr lang="en-AU" smtClean="0"/>
              <a:t>13/03/2019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A872B-C753-4802-9985-802430E5369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669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F95E-02C4-4BF5-92BE-E3E35A7AA8D4}" type="datetimeFigureOut">
              <a:rPr lang="en-AU" smtClean="0"/>
              <a:t>13/03/2019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A872B-C753-4802-9985-802430E5369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96541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F95E-02C4-4BF5-92BE-E3E35A7AA8D4}" type="datetimeFigureOut">
              <a:rPr lang="en-AU" smtClean="0"/>
              <a:t>13/03/2019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A872B-C753-4802-9985-802430E5369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22589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F95E-02C4-4BF5-92BE-E3E35A7AA8D4}" type="datetimeFigureOut">
              <a:rPr lang="en-AU" smtClean="0"/>
              <a:t>13/03/2019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A872B-C753-4802-9985-802430E5369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1773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F95E-02C4-4BF5-92BE-E3E35A7AA8D4}" type="datetimeFigureOut">
              <a:rPr lang="en-AU" smtClean="0"/>
              <a:t>13/03/2019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A872B-C753-4802-9985-802430E5369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9024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F95E-02C4-4BF5-92BE-E3E35A7AA8D4}" type="datetimeFigureOut">
              <a:rPr lang="en-AU" smtClean="0"/>
              <a:t>13/03/2019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A872B-C753-4802-9985-802430E5369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16332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F95E-02C4-4BF5-92BE-E3E35A7AA8D4}" type="datetimeFigureOut">
              <a:rPr lang="en-AU" smtClean="0"/>
              <a:t>13/03/2019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A872B-C753-4802-9985-802430E5369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0330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F95E-02C4-4BF5-92BE-E3E35A7AA8D4}" type="datetimeFigureOut">
              <a:rPr lang="en-AU" smtClean="0"/>
              <a:t>13/03/2019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A872B-C753-4802-9985-802430E5369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8111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FF95E-02C4-4BF5-92BE-E3E35A7AA8D4}" type="datetimeFigureOut">
              <a:rPr lang="en-AU" smtClean="0"/>
              <a:t>13/03/2019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A872B-C753-4802-9985-802430E5369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0389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FF95E-02C4-4BF5-92BE-E3E35A7AA8D4}" type="datetimeFigureOut">
              <a:rPr lang="en-AU" smtClean="0"/>
              <a:t>13/03/2019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5A872B-C753-4802-9985-802430E53696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87747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o.gl/trQ62R" TargetMode="External"/><Relationship Id="rId5" Type="http://schemas.openxmlformats.org/officeDocument/2006/relationships/hyperlink" Target="https://goo.gl/jF9Nki" TargetMode="Externa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uv1hG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hyperlink" Target="https://goo.gl/FpNSA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zo518h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ashingtonpost.com/posteverything/wp/2017/05/26/betsy-devos-neurocore/?utm_term=.bcb8dcdf0c46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io9.gizmodo.com/i-fooled-millions-into-thinking-chocolate-helps-weight-1707251800?IR=T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nderstandinguncertainty.org/files/2012significance-score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trQ62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sf.io/bh7zv/?action=download&amp;version=1" TargetMode="Externa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.gl/trQ62R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jF9Nk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trQ62R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goo.gl/trQ62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oo.gl/jF9Nki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8177" y="4188178"/>
            <a:ext cx="9144000" cy="1940807"/>
          </a:xfrm>
        </p:spPr>
        <p:txBody>
          <a:bodyPr>
            <a:normAutofit/>
          </a:bodyPr>
          <a:lstStyle/>
          <a:p>
            <a:r>
              <a:rPr lang="en-AU" sz="5400" dirty="0" smtClean="0"/>
              <a:t>Science is a </a:t>
            </a:r>
            <a:r>
              <a:rPr lang="en-AU" sz="5400" dirty="0" smtClean="0">
                <a:solidFill>
                  <a:srgbClr val="FF0000"/>
                </a:solidFill>
              </a:rPr>
              <a:t>liar</a:t>
            </a:r>
            <a:r>
              <a:rPr lang="en-AU" sz="5400" dirty="0" smtClean="0"/>
              <a:t> (sometimes): </a:t>
            </a:r>
            <a:r>
              <a:rPr lang="en-AU" sz="3600" dirty="0" smtClean="0"/>
              <a:t>questionable practices in research and communication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155" y="340078"/>
            <a:ext cx="6858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dirty="0" smtClean="0"/>
              <a:t>Males</a:t>
            </a:r>
          </a:p>
          <a:p>
            <a:r>
              <a:rPr lang="en-AU" dirty="0" smtClean="0"/>
              <a:t>Females</a:t>
            </a:r>
          </a:p>
          <a:p>
            <a:r>
              <a:rPr lang="en-AU" dirty="0" smtClean="0"/>
              <a:t>Lunch goers</a:t>
            </a:r>
          </a:p>
          <a:p>
            <a:r>
              <a:rPr lang="en-AU" dirty="0" smtClean="0"/>
              <a:t>People sitting alone</a:t>
            </a:r>
          </a:p>
          <a:p>
            <a:r>
              <a:rPr lang="en-AU" dirty="0" smtClean="0"/>
              <a:t>People eating with groups of 2</a:t>
            </a:r>
          </a:p>
          <a:p>
            <a:r>
              <a:rPr lang="en-AU" dirty="0" smtClean="0"/>
              <a:t>People eating in groups of 2+</a:t>
            </a:r>
          </a:p>
          <a:p>
            <a:r>
              <a:rPr lang="en-AU" dirty="0" smtClean="0"/>
              <a:t>People who order alcohol</a:t>
            </a:r>
          </a:p>
          <a:p>
            <a:r>
              <a:rPr lang="en-AU" dirty="0" smtClean="0"/>
              <a:t>People who order soft drinks</a:t>
            </a:r>
          </a:p>
          <a:p>
            <a:r>
              <a:rPr lang="en-AU" dirty="0" smtClean="0"/>
              <a:t>People who sit close to buffet</a:t>
            </a:r>
          </a:p>
          <a:p>
            <a:r>
              <a:rPr lang="en-AU" dirty="0" smtClean="0"/>
              <a:t>People who sit far away</a:t>
            </a:r>
          </a:p>
          <a:p>
            <a:r>
              <a:rPr lang="en-AU" dirty="0" smtClean="0"/>
              <a:t>And so on …</a:t>
            </a: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69" y="585788"/>
            <a:ext cx="6296025" cy="1104900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710735" y="2159345"/>
            <a:ext cx="55824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 smtClean="0"/>
              <a:t># pieces of pizza</a:t>
            </a:r>
          </a:p>
          <a:p>
            <a:r>
              <a:rPr lang="en-AU" dirty="0" smtClean="0"/>
              <a:t># trips</a:t>
            </a:r>
          </a:p>
          <a:p>
            <a:r>
              <a:rPr lang="en-AU" dirty="0" smtClean="0"/>
              <a:t>Fill level of plate</a:t>
            </a:r>
          </a:p>
          <a:p>
            <a:r>
              <a:rPr lang="en-AU" dirty="0" smtClean="0"/>
              <a:t>Did they get dessert</a:t>
            </a:r>
          </a:p>
          <a:p>
            <a:r>
              <a:rPr lang="en-AU" dirty="0" smtClean="0"/>
              <a:t>Did they order a drink</a:t>
            </a:r>
          </a:p>
          <a:p>
            <a:r>
              <a:rPr lang="en-AU" dirty="0" smtClean="0"/>
              <a:t>And so on .. </a:t>
            </a:r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506" y="1065833"/>
            <a:ext cx="4809337" cy="3952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84323" y="5727124"/>
            <a:ext cx="351045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Wansink’s</a:t>
            </a:r>
            <a:r>
              <a:rPr lang="en-US" sz="1400" dirty="0" smtClean="0"/>
              <a:t> infamous blog entry</a:t>
            </a:r>
          </a:p>
          <a:p>
            <a:r>
              <a:rPr lang="en-US" sz="1400" dirty="0">
                <a:hlinkClick r:id="rId5"/>
              </a:rPr>
              <a:t>https://</a:t>
            </a:r>
            <a:r>
              <a:rPr lang="en-US" sz="1400" dirty="0" smtClean="0">
                <a:hlinkClick r:id="rId5"/>
              </a:rPr>
              <a:t>goo.gl/jF9Nki</a:t>
            </a:r>
            <a:endParaRPr lang="en-US" sz="1400" dirty="0"/>
          </a:p>
          <a:p>
            <a:r>
              <a:rPr lang="en-US" sz="1400" dirty="0" err="1" smtClean="0"/>
              <a:t>Buzzfeed</a:t>
            </a:r>
            <a:r>
              <a:rPr lang="en-US" sz="1400" dirty="0" smtClean="0"/>
              <a:t> Report on </a:t>
            </a:r>
            <a:r>
              <a:rPr lang="en-US" sz="1400" dirty="0" err="1" smtClean="0"/>
              <a:t>Wansink’s</a:t>
            </a:r>
            <a:r>
              <a:rPr lang="en-US" sz="1400" dirty="0" smtClean="0"/>
              <a:t> lab (Lee, 2018)</a:t>
            </a:r>
            <a:br>
              <a:rPr lang="en-US" sz="1400" dirty="0" smtClean="0"/>
            </a:br>
            <a:r>
              <a:rPr lang="en-US" sz="1400" dirty="0" smtClean="0">
                <a:hlinkClick r:id="rId6"/>
              </a:rPr>
              <a:t>https</a:t>
            </a:r>
            <a:r>
              <a:rPr lang="en-US" sz="1400" dirty="0">
                <a:hlinkClick r:id="rId6"/>
              </a:rPr>
              <a:t>://</a:t>
            </a:r>
            <a:r>
              <a:rPr lang="en-US" sz="1400" dirty="0" smtClean="0">
                <a:hlinkClick r:id="rId6"/>
              </a:rPr>
              <a:t>goo.gl/trQ62R</a:t>
            </a:r>
            <a:r>
              <a:rPr lang="en-US" sz="1400" dirty="0" smtClean="0"/>
              <a:t/>
            </a:r>
            <a:br>
              <a:rPr lang="en-US" sz="1400" dirty="0" smtClean="0"/>
            </a:b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52780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312" y="1825625"/>
            <a:ext cx="6429375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9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963" y="5661021"/>
            <a:ext cx="3394133" cy="8951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Implications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041" y="1469531"/>
            <a:ext cx="5029200" cy="49312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000" dirty="0" smtClean="0"/>
              <a:t>Public and communication:</a:t>
            </a:r>
          </a:p>
          <a:p>
            <a:r>
              <a:rPr lang="en-AU" sz="2000" dirty="0" smtClean="0"/>
              <a:t>Accessible</a:t>
            </a:r>
            <a:r>
              <a:rPr lang="en-AU" sz="2000" dirty="0"/>
              <a:t>, inspiring message: </a:t>
            </a:r>
            <a:r>
              <a:rPr lang="en-AU" sz="2000" dirty="0" smtClean="0"/>
              <a:t>weight </a:t>
            </a:r>
            <a:r>
              <a:rPr lang="en-AU" sz="2000" dirty="0"/>
              <a:t>loss is possible </a:t>
            </a:r>
            <a:r>
              <a:rPr lang="en-AU" sz="2000" dirty="0" smtClean="0"/>
              <a:t>via small environmental changes, </a:t>
            </a:r>
            <a:r>
              <a:rPr lang="en-AU" sz="2000" dirty="0"/>
              <a:t>without need for </a:t>
            </a:r>
            <a:r>
              <a:rPr lang="en-AU" sz="2000" dirty="0" smtClean="0"/>
              <a:t>intense diets</a:t>
            </a:r>
          </a:p>
          <a:p>
            <a:pPr lvl="1"/>
            <a:r>
              <a:rPr lang="en-AU" sz="1800" dirty="0" smtClean="0"/>
              <a:t>two </a:t>
            </a:r>
            <a:r>
              <a:rPr lang="en-AU" sz="1800" dirty="0"/>
              <a:t>self-help-style </a:t>
            </a:r>
            <a:r>
              <a:rPr lang="en-AU" sz="1800" dirty="0" smtClean="0"/>
              <a:t>books</a:t>
            </a:r>
          </a:p>
          <a:p>
            <a:pPr lvl="1"/>
            <a:r>
              <a:rPr lang="en-AU" sz="1800" dirty="0" smtClean="0"/>
              <a:t>200 </a:t>
            </a:r>
            <a:r>
              <a:rPr lang="en-AU" sz="1800" dirty="0"/>
              <a:t>journal </a:t>
            </a:r>
            <a:r>
              <a:rPr lang="en-AU" sz="1800" dirty="0" smtClean="0"/>
              <a:t>articles</a:t>
            </a:r>
          </a:p>
          <a:p>
            <a:pPr lvl="1"/>
            <a:r>
              <a:rPr lang="en-AU" sz="1800" dirty="0" smtClean="0"/>
              <a:t>$10,000 </a:t>
            </a:r>
            <a:r>
              <a:rPr lang="en-AU" sz="1800" dirty="0" err="1" smtClean="0"/>
              <a:t>kickstarter</a:t>
            </a:r>
            <a:r>
              <a:rPr lang="en-AU" sz="1800" dirty="0" smtClean="0"/>
              <a:t> for a weight loss program (never delivered</a:t>
            </a:r>
            <a:r>
              <a:rPr lang="en-US" sz="1800" dirty="0" smtClean="0"/>
              <a:t>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3435102"/>
            <a:ext cx="5486400" cy="10001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2951" y="5283011"/>
            <a:ext cx="4524375" cy="1390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b="17441"/>
          <a:stretch/>
        </p:blipFill>
        <p:spPr>
          <a:xfrm>
            <a:off x="7392963" y="5055007"/>
            <a:ext cx="2162175" cy="3617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963" y="5153228"/>
            <a:ext cx="3394133" cy="39966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3825" y="538790"/>
            <a:ext cx="2771775" cy="12858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86514" y="2030404"/>
            <a:ext cx="4089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i="1" dirty="0">
                <a:solidFill>
                  <a:srgbClr val="111111"/>
                </a:solidFill>
                <a:latin typeface="Roboto"/>
              </a:rPr>
              <a:t>"Brian </a:t>
            </a:r>
            <a:r>
              <a:rPr lang="en-AU" i="1" dirty="0" err="1">
                <a:solidFill>
                  <a:srgbClr val="111111"/>
                </a:solidFill>
                <a:latin typeface="Roboto"/>
              </a:rPr>
              <a:t>Wansink's</a:t>
            </a:r>
            <a:r>
              <a:rPr lang="en-AU" i="1" dirty="0">
                <a:solidFill>
                  <a:srgbClr val="111111"/>
                </a:solidFill>
                <a:latin typeface="Roboto"/>
              </a:rPr>
              <a:t> discoveries might very well change your life." </a:t>
            </a:r>
            <a:r>
              <a:rPr lang="en-AU" dirty="0">
                <a:solidFill>
                  <a:srgbClr val="111111"/>
                </a:solidFill>
                <a:latin typeface="Roboto"/>
              </a:rPr>
              <a:t>- O, The Oprah Magazine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5709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Implications</a:t>
            </a:r>
            <a:endParaRPr lang="en-AU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473199"/>
            <a:ext cx="7907135" cy="5309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dirty="0" smtClean="0"/>
              <a:t>Policy:</a:t>
            </a:r>
          </a:p>
          <a:p>
            <a:r>
              <a:rPr lang="en-AU" dirty="0" smtClean="0"/>
              <a:t>Food </a:t>
            </a:r>
            <a:r>
              <a:rPr lang="en-AU" dirty="0"/>
              <a:t>and Brand Lab </a:t>
            </a:r>
            <a:r>
              <a:rPr lang="en-AU" dirty="0" smtClean="0"/>
              <a:t>- Federal </a:t>
            </a:r>
            <a:r>
              <a:rPr lang="en-AU" dirty="0"/>
              <a:t>grants </a:t>
            </a:r>
            <a:endParaRPr lang="en-AU" dirty="0" smtClean="0"/>
          </a:p>
          <a:p>
            <a:pPr lvl="1"/>
            <a:r>
              <a:rPr lang="en-AU" sz="2200" dirty="0" smtClean="0"/>
              <a:t>National </a:t>
            </a:r>
            <a:r>
              <a:rPr lang="en-AU" sz="2200" dirty="0"/>
              <a:t>Institute of </a:t>
            </a:r>
            <a:r>
              <a:rPr lang="en-AU" sz="2200" dirty="0" smtClean="0"/>
              <a:t>Health, the </a:t>
            </a:r>
            <a:r>
              <a:rPr lang="en-AU" sz="2200" dirty="0"/>
              <a:t>US Department of Agriculture, Private Industry, Not for Profits and Research Foundations</a:t>
            </a:r>
            <a:r>
              <a:rPr lang="en-AU" sz="2200" dirty="0" smtClean="0"/>
              <a:t>.</a:t>
            </a:r>
          </a:p>
          <a:p>
            <a:r>
              <a:rPr lang="en-AU" dirty="0" smtClean="0"/>
              <a:t>Research lead to the development:</a:t>
            </a:r>
          </a:p>
          <a:p>
            <a:pPr lvl="1"/>
            <a:r>
              <a:rPr lang="en-AU" sz="2200" dirty="0" smtClean="0"/>
              <a:t>Cornell Centre </a:t>
            </a:r>
            <a:r>
              <a:rPr lang="en-AU" sz="2200" dirty="0"/>
              <a:t>for </a:t>
            </a:r>
            <a:r>
              <a:rPr lang="en-AU" sz="2200" dirty="0" smtClean="0"/>
              <a:t>Behavioural </a:t>
            </a:r>
            <a:r>
              <a:rPr lang="en-AU" sz="2200" dirty="0"/>
              <a:t>Economics in Child Nutrition Programs (BEN</a:t>
            </a:r>
            <a:r>
              <a:rPr lang="en-AU" sz="2200" dirty="0" smtClean="0"/>
              <a:t>)</a:t>
            </a:r>
          </a:p>
          <a:p>
            <a:pPr lvl="1"/>
            <a:r>
              <a:rPr lang="en-AU" sz="2200" dirty="0" smtClean="0"/>
              <a:t>the</a:t>
            </a:r>
            <a:r>
              <a:rPr lang="en-AU" sz="2200" dirty="0"/>
              <a:t> Smarter Lunchrooms Movement </a:t>
            </a:r>
            <a:r>
              <a:rPr lang="en-AU" sz="2200" dirty="0" smtClean="0"/>
              <a:t>(SLM)</a:t>
            </a:r>
            <a:endParaRPr lang="en-US" sz="2200" dirty="0" smtClean="0"/>
          </a:p>
          <a:p>
            <a:r>
              <a:rPr lang="en-US" dirty="0" smtClean="0"/>
              <a:t>SLM - interventions </a:t>
            </a:r>
            <a:r>
              <a:rPr lang="en-US" dirty="0"/>
              <a:t>i</a:t>
            </a:r>
            <a:r>
              <a:rPr lang="en-US" dirty="0" smtClean="0"/>
              <a:t>nspired by </a:t>
            </a:r>
            <a:r>
              <a:rPr lang="en-US" dirty="0" err="1" smtClean="0"/>
              <a:t>Wansink’s</a:t>
            </a:r>
            <a:r>
              <a:rPr lang="en-US" dirty="0" smtClean="0"/>
              <a:t> research</a:t>
            </a:r>
          </a:p>
          <a:p>
            <a:pPr lvl="1"/>
            <a:r>
              <a:rPr lang="en-US" dirty="0" smtClean="0"/>
              <a:t>Tens of millions of dollars in state and federal funds</a:t>
            </a:r>
          </a:p>
          <a:p>
            <a:pPr lvl="1"/>
            <a:r>
              <a:rPr lang="en-US" dirty="0" smtClean="0"/>
              <a:t>30,000</a:t>
            </a:r>
            <a:r>
              <a:rPr lang="en-US" dirty="0"/>
              <a:t> schools </a:t>
            </a:r>
            <a:endParaRPr lang="en-US" dirty="0" smtClean="0"/>
          </a:p>
          <a:p>
            <a:pPr lvl="1"/>
            <a:r>
              <a:rPr lang="en-US" dirty="0" smtClean="0"/>
              <a:t>7 years</a:t>
            </a:r>
          </a:p>
          <a:p>
            <a:pPr lvl="1"/>
            <a:r>
              <a:rPr lang="en-AU" dirty="0"/>
              <a:t>E</a:t>
            </a:r>
            <a:r>
              <a:rPr lang="en-AU" dirty="0" smtClean="0"/>
              <a:t>rrors identified in specific studies cited on </a:t>
            </a:r>
            <a:r>
              <a:rPr lang="en-AU" dirty="0"/>
              <a:t>SLM website </a:t>
            </a:r>
            <a:r>
              <a:rPr lang="en-AU" dirty="0" smtClean="0"/>
              <a:t>research, training, lesson plans, resources (several </a:t>
            </a:r>
            <a:r>
              <a:rPr lang="en-AU" dirty="0"/>
              <a:t>have been </a:t>
            </a:r>
            <a:r>
              <a:rPr lang="en-AU" dirty="0" smtClean="0"/>
              <a:t>retracted) </a:t>
            </a:r>
            <a:r>
              <a:rPr lang="en-US" sz="1800" dirty="0">
                <a:hlinkClick r:id="rId3"/>
              </a:rPr>
              <a:t>https://</a:t>
            </a:r>
            <a:r>
              <a:rPr lang="en-US" sz="1800" dirty="0" smtClean="0">
                <a:hlinkClick r:id="rId3"/>
              </a:rPr>
              <a:t>goo.gl/uv1hGD</a:t>
            </a:r>
            <a:endParaRPr lang="en-US" sz="1800" dirty="0" smtClean="0"/>
          </a:p>
          <a:p>
            <a:pPr marL="457200" lvl="1" indent="0">
              <a:buNone/>
            </a:pPr>
            <a:endParaRPr lang="en-US" sz="1800" dirty="0" smtClean="0"/>
          </a:p>
          <a:p>
            <a:pPr marL="457200" lvl="1" indent="0">
              <a:buNone/>
            </a:pPr>
            <a:endParaRPr lang="en-AU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8711072" y="6136252"/>
            <a:ext cx="32534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 smtClean="0"/>
              <a:t>SLM Approach and Interventions</a:t>
            </a:r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goo.gl/FpNSAe</a:t>
            </a:r>
            <a:endParaRPr lang="en-US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6978101" y="5849701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AU" dirty="0"/>
          </a:p>
        </p:txBody>
      </p:sp>
      <p:pic>
        <p:nvPicPr>
          <p:cNvPr id="1026" name="Picture 2" descr="https://foodpsychology.cornell.edu/sites/default/files/unmanaged_files/SLMLogo-Blank-Color-3i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00" y="409911"/>
            <a:ext cx="2311400" cy="196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content.fper1-1.fna.fbcdn.net/v/t1.0-0/p526x296/14590473_1407722862586250_1875337386109248723_n.png?_nc_cat=0&amp;oh=0b97204e057ad09967a7f88d2280cba3&amp;oe=5B6CE9D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335" y="2937633"/>
            <a:ext cx="3540125" cy="2961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49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i="1" dirty="0" smtClean="0"/>
              <a:t>p</a:t>
            </a:r>
            <a:r>
              <a:rPr lang="en-AU" dirty="0" smtClean="0"/>
              <a:t>-hack your way to significance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goo.gl/zo518h</a:t>
            </a:r>
            <a:endParaRPr lang="en-US" dirty="0" smtClean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9397" y="1546882"/>
            <a:ext cx="3802610" cy="490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11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QRP prevalence</a:t>
            </a:r>
            <a:r>
              <a:rPr lang="en-AU" dirty="0" smtClean="0"/>
              <a:t>:</a:t>
            </a:r>
            <a:br>
              <a:rPr lang="en-AU" dirty="0" smtClean="0"/>
            </a:br>
            <a:r>
              <a:rPr lang="en-AU" dirty="0" smtClean="0"/>
              <a:t>Data Collection and Analysis</a:t>
            </a:r>
            <a:endParaRPr lang="en-AU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1423064"/>
              </p:ext>
            </p:extLst>
          </p:nvPr>
        </p:nvGraphicFramePr>
        <p:xfrm>
          <a:off x="838200" y="1825625"/>
          <a:ext cx="10093036" cy="3951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979695" y="5777345"/>
            <a:ext cx="30503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John et al., (2011) </a:t>
            </a:r>
            <a:br>
              <a:rPr lang="en-AU" dirty="0" smtClean="0"/>
            </a:br>
            <a:r>
              <a:rPr lang="en-US" dirty="0" smtClean="0"/>
              <a:t>2000 </a:t>
            </a:r>
            <a:r>
              <a:rPr lang="en-US" dirty="0"/>
              <a:t>U.S.-based </a:t>
            </a:r>
            <a:r>
              <a:rPr lang="en-US" dirty="0" smtClean="0"/>
              <a:t>psychologists</a:t>
            </a:r>
            <a:r>
              <a:rPr lang="en-AU" dirty="0" smtClean="0"/>
              <a:t/>
            </a:r>
            <a:br>
              <a:rPr lang="en-AU" dirty="0" smtClean="0"/>
            </a:br>
            <a:r>
              <a:rPr lang="en-AU" dirty="0" smtClean="0"/>
              <a:t>Mean </a:t>
            </a:r>
            <a:r>
              <a:rPr lang="en-AU" dirty="0"/>
              <a:t>Self Admission Rate</a:t>
            </a:r>
            <a:r>
              <a:rPr lang="en-AU" dirty="0" smtClean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7727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seriesEl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QRPs:</a:t>
            </a:r>
            <a:br>
              <a:rPr lang="en-AU" dirty="0" smtClean="0"/>
            </a:br>
            <a:r>
              <a:rPr lang="en-AU" i="1" dirty="0" smtClean="0"/>
              <a:t>Writing the study</a:t>
            </a:r>
            <a:endParaRPr lang="en-AU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86903" cy="4351338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dirty="0"/>
              <a:t>Round of p-values (0.054 to p &lt; 0.05)</a:t>
            </a:r>
          </a:p>
          <a:p>
            <a:pPr>
              <a:buBlip>
                <a:blip r:embed="rId3"/>
              </a:buBlip>
            </a:pPr>
            <a:r>
              <a:rPr lang="en-US" dirty="0" err="1"/>
              <a:t>HARKing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Misleading </a:t>
            </a:r>
            <a:r>
              <a:rPr lang="en-US" dirty="0" smtClean="0"/>
              <a:t>abstracts</a:t>
            </a:r>
          </a:p>
          <a:p>
            <a:pPr>
              <a:buBlip>
                <a:blip r:embed="rId3"/>
              </a:buBlip>
            </a:pPr>
            <a:r>
              <a:rPr lang="en-US" dirty="0"/>
              <a:t>Peer-reviewed</a:t>
            </a:r>
            <a:r>
              <a:rPr lang="en-US" dirty="0" smtClean="0"/>
              <a:t>?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Conflict of interest</a:t>
            </a:r>
          </a:p>
          <a:p>
            <a:endParaRPr lang="en-AU" dirty="0"/>
          </a:p>
        </p:txBody>
      </p:sp>
      <p:pic>
        <p:nvPicPr>
          <p:cNvPr id="4098" name="Picture 2" descr="https://lh4.googleusercontent.com/w4AV8i_ZhyJykw70dA5sZdkflb8ImSBxj3U0nm5Sk7YwRECz9ZfU1HXO4iUlUytCrF3usKNa8vlDjZg1Prr40Mt1tOhbfX29XlRWX-8BJnRg-g09bKCdXx9mjUYIprZkUzPebIs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4"/>
          <a:stretch/>
        </p:blipFill>
        <p:spPr bwMode="auto">
          <a:xfrm>
            <a:off x="7721438" y="1690688"/>
            <a:ext cx="3994969" cy="313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905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QRPs:</a:t>
            </a:r>
            <a:br>
              <a:rPr lang="en-AU" dirty="0"/>
            </a:br>
            <a:r>
              <a:rPr lang="en-AU" i="1" dirty="0"/>
              <a:t>Writing the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508" y="161619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 smtClean="0"/>
              <a:t>Conflict of interest</a:t>
            </a:r>
          </a:p>
          <a:p>
            <a:r>
              <a:rPr lang="en-US" dirty="0" smtClean="0"/>
              <a:t>Vested interest</a:t>
            </a:r>
          </a:p>
          <a:p>
            <a:r>
              <a:rPr lang="en-US" dirty="0" smtClean="0"/>
              <a:t>May be subconscious (confirmation bias)</a:t>
            </a:r>
          </a:p>
          <a:p>
            <a:r>
              <a:rPr lang="en-US" dirty="0" smtClean="0"/>
              <a:t>Investment in own theory</a:t>
            </a:r>
            <a:endParaRPr lang="en-US" dirty="0"/>
          </a:p>
        </p:txBody>
      </p:sp>
      <p:pic>
        <p:nvPicPr>
          <p:cNvPr id="1026" name="Picture 2" descr="Mark Murris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47"/>
          <a:stretch/>
        </p:blipFill>
        <p:spPr bwMode="auto">
          <a:xfrm>
            <a:off x="7578969" y="1078494"/>
            <a:ext cx="3979983" cy="3782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37967" y="4918438"/>
            <a:ext cx="1861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Mark </a:t>
            </a:r>
            <a:r>
              <a:rPr lang="en-US" dirty="0" err="1" smtClean="0"/>
              <a:t>Murrison</a:t>
            </a:r>
            <a:endParaRPr lang="en-US" dirty="0" smtClean="0"/>
          </a:p>
          <a:p>
            <a:r>
              <a:rPr lang="en-US" dirty="0" smtClean="0"/>
              <a:t>CEO of </a:t>
            </a:r>
            <a:r>
              <a:rPr lang="en-US" dirty="0" err="1" smtClean="0"/>
              <a:t>Neurocore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65631" y="6123232"/>
            <a:ext cx="58263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hlinkClick r:id="rId4"/>
              </a:rPr>
              <a:t>https://www.washingtonpost.com/posteverything/wp/2017/05/26/betsy-devos-neurocore/?utm_term=.bcb8dcdf0c46</a:t>
            </a:r>
            <a:r>
              <a:rPr lang="en-US" sz="1600" dirty="0" smtClean="0"/>
              <a:t> </a:t>
            </a:r>
            <a:endParaRPr lang="en-US" sz="1600" dirty="0"/>
          </a:p>
        </p:txBody>
      </p:sp>
      <p:sp>
        <p:nvSpPr>
          <p:cNvPr id="7" name="Oval Callout 6"/>
          <p:cNvSpPr/>
          <p:nvPr/>
        </p:nvSpPr>
        <p:spPr>
          <a:xfrm>
            <a:off x="323829" y="3674996"/>
            <a:ext cx="6599097" cy="2702688"/>
          </a:xfrm>
          <a:prstGeom prst="wedgeEllipseCallout">
            <a:avLst>
              <a:gd name="adj1" fmla="val 82331"/>
              <a:gd name="adj2" fmla="val -81558"/>
            </a:avLst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AU" sz="2000" dirty="0" smtClean="0"/>
              <a:t>This would not pass the muster of higher-level clinical studies — that’s not the intent</a:t>
            </a:r>
          </a:p>
          <a:p>
            <a:endParaRPr lang="en-AU" sz="2000" dirty="0" smtClean="0"/>
          </a:p>
          <a:p>
            <a:r>
              <a:rPr lang="en-AU" sz="2000" dirty="0" smtClean="0"/>
              <a:t>We are not a research firm. We are trying to demonstrate how well we are providing our services to our clients.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978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QRP prevalence</a:t>
            </a:r>
            <a:r>
              <a:rPr lang="en-AU" dirty="0" smtClean="0"/>
              <a:t>:</a:t>
            </a:r>
            <a:br>
              <a:rPr lang="en-AU" dirty="0" smtClean="0"/>
            </a:br>
            <a:r>
              <a:rPr lang="en-AU" dirty="0" smtClean="0"/>
              <a:t>Writing the Study</a:t>
            </a:r>
            <a:endParaRPr lang="en-AU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4456047"/>
              </p:ext>
            </p:extLst>
          </p:nvPr>
        </p:nvGraphicFramePr>
        <p:xfrm>
          <a:off x="838200" y="1825624"/>
          <a:ext cx="6399727" cy="39698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9005453" y="5912282"/>
            <a:ext cx="2677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John et al., (2011) </a:t>
            </a:r>
            <a:br>
              <a:rPr lang="en-AU" dirty="0" smtClean="0"/>
            </a:br>
            <a:r>
              <a:rPr lang="en-AU" dirty="0" smtClean="0"/>
              <a:t>Mean </a:t>
            </a:r>
            <a:r>
              <a:rPr lang="en-AU" dirty="0"/>
              <a:t>Self Admission Rate</a:t>
            </a:r>
            <a:r>
              <a:rPr lang="en-AU" dirty="0" smtClean="0"/>
              <a:t>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7841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category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Estimating QRP prevalence</a:t>
            </a:r>
            <a:r>
              <a:rPr lang="en-AU" dirty="0" smtClean="0"/>
              <a:t>:</a:t>
            </a:r>
            <a:br>
              <a:rPr lang="en-AU" dirty="0" smtClean="0"/>
            </a:br>
            <a:r>
              <a:rPr lang="en-AU" dirty="0"/>
              <a:t>John et al., (2011)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91% of </a:t>
            </a:r>
            <a:r>
              <a:rPr lang="en-AU" dirty="0"/>
              <a:t>participants admitted to engaging in at least one </a:t>
            </a:r>
            <a:r>
              <a:rPr lang="en-AU" dirty="0" smtClean="0"/>
              <a:t>QRP</a:t>
            </a:r>
          </a:p>
          <a:p>
            <a:r>
              <a:rPr lang="en-AU" dirty="0" smtClean="0"/>
              <a:t>Respondents </a:t>
            </a:r>
            <a:r>
              <a:rPr lang="en-AU" dirty="0"/>
              <a:t>who admitted to a QRP tended to think that their actions were </a:t>
            </a:r>
            <a:r>
              <a:rPr lang="en-AU" dirty="0" smtClean="0"/>
              <a:t>defensible</a:t>
            </a:r>
          </a:p>
          <a:p>
            <a:r>
              <a:rPr lang="en-AU" dirty="0" smtClean="0"/>
              <a:t>but 35</a:t>
            </a:r>
            <a:r>
              <a:rPr lang="en-AU" dirty="0"/>
              <a:t>% of respondents indicated that they had doubts about the integrity of their own research on at least one occasion.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856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1466" y="5667021"/>
            <a:ext cx="7662333" cy="509941"/>
          </a:xfrm>
        </p:spPr>
        <p:txBody>
          <a:bodyPr/>
          <a:lstStyle/>
          <a:p>
            <a:pPr marL="0" indent="0">
              <a:buNone/>
            </a:pPr>
            <a:r>
              <a:rPr lang="en-AU" dirty="0" smtClean="0"/>
              <a:t>Blake Cavve and Matt </a:t>
            </a:r>
            <a:r>
              <a:rPr lang="en-AU" dirty="0" err="1" smtClean="0"/>
              <a:t>Andreotta</a:t>
            </a:r>
            <a:endParaRPr lang="en-AU" dirty="0" smtClean="0"/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832" y="472263"/>
            <a:ext cx="3450168" cy="509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06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49" y="1521290"/>
            <a:ext cx="8448675" cy="151447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925" y="4419600"/>
            <a:ext cx="9353550" cy="24955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725" y="2466975"/>
            <a:ext cx="6686550" cy="19240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1968" y="120107"/>
            <a:ext cx="6819900" cy="17621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9816" y="2468871"/>
            <a:ext cx="6124575" cy="13620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69890" y="2352865"/>
            <a:ext cx="7267575" cy="20097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6806" y="4580484"/>
            <a:ext cx="5514975" cy="9429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928" y="3743364"/>
            <a:ext cx="7277100" cy="990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27171" y="1630006"/>
            <a:ext cx="5686425" cy="61912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8056" y="5644802"/>
            <a:ext cx="9420225" cy="1047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233590"/>
            <a:ext cx="8143875" cy="1371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43575" y="5636983"/>
            <a:ext cx="6067425" cy="10287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15"/>
          <a:srcRect l="5948"/>
          <a:stretch/>
        </p:blipFill>
        <p:spPr>
          <a:xfrm>
            <a:off x="0" y="5435980"/>
            <a:ext cx="1943986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57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23454"/>
            <a:ext cx="10515600" cy="1325563"/>
          </a:xfrm>
        </p:spPr>
        <p:txBody>
          <a:bodyPr/>
          <a:lstStyle/>
          <a:p>
            <a:r>
              <a:rPr lang="en-AU" dirty="0" smtClean="0"/>
              <a:t>Group Activity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97" y="858673"/>
            <a:ext cx="1189771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AU" b="1" u="sng" dirty="0" smtClean="0"/>
              <a:t>Group 1:</a:t>
            </a:r>
            <a:endParaRPr lang="en-AU" dirty="0"/>
          </a:p>
          <a:p>
            <a:pPr marL="0" indent="0">
              <a:buNone/>
            </a:pPr>
            <a:r>
              <a:rPr lang="en-AU" i="1" dirty="0" smtClean="0"/>
              <a:t>You are a lab of nutrition researchers, asked to provide a 	comment to reporters on a recent study linking chocolate consumption to weight loss. What are the main points in your comments?</a:t>
            </a:r>
          </a:p>
          <a:p>
            <a:pPr marL="0" indent="0">
              <a:buNone/>
            </a:pPr>
            <a:r>
              <a:rPr lang="en-AU" b="1" u="sng" dirty="0"/>
              <a:t>Group </a:t>
            </a:r>
            <a:r>
              <a:rPr lang="en-AU" b="1" u="sng" dirty="0" smtClean="0"/>
              <a:t>2:</a:t>
            </a:r>
            <a:endParaRPr lang="en-AU" dirty="0"/>
          </a:p>
          <a:p>
            <a:pPr marL="0" indent="0">
              <a:buNone/>
            </a:pPr>
            <a:r>
              <a:rPr lang="en-AU" i="1" dirty="0" smtClean="0"/>
              <a:t>You </a:t>
            </a:r>
            <a:r>
              <a:rPr lang="en-AU" i="1" dirty="0"/>
              <a:t>are </a:t>
            </a:r>
            <a:r>
              <a:rPr lang="en-AU" i="1" dirty="0" smtClean="0"/>
              <a:t>PR for a chocolate company, </a:t>
            </a:r>
            <a:r>
              <a:rPr lang="en-AU" i="1" dirty="0"/>
              <a:t>asked to </a:t>
            </a:r>
            <a:r>
              <a:rPr lang="en-AU" i="1" dirty="0" smtClean="0"/>
              <a:t>create a social media post about </a:t>
            </a:r>
            <a:r>
              <a:rPr lang="en-AU" i="1" dirty="0"/>
              <a:t>recent study linking chocolate </a:t>
            </a:r>
            <a:r>
              <a:rPr lang="en-AU" i="1" dirty="0" smtClean="0"/>
              <a:t>consumption </a:t>
            </a:r>
            <a:r>
              <a:rPr lang="en-AU" i="1" dirty="0"/>
              <a:t>to </a:t>
            </a:r>
            <a:r>
              <a:rPr lang="en-AU" i="1" dirty="0" smtClean="0"/>
              <a:t>weight </a:t>
            </a:r>
            <a:r>
              <a:rPr lang="en-AU" i="1" dirty="0"/>
              <a:t>loss. What </a:t>
            </a:r>
            <a:r>
              <a:rPr lang="en-AU" i="1" dirty="0" smtClean="0"/>
              <a:t>are the main points in your post?</a:t>
            </a:r>
            <a:endParaRPr lang="en-AU" dirty="0"/>
          </a:p>
          <a:p>
            <a:pPr marL="0" indent="0">
              <a:buNone/>
            </a:pPr>
            <a:r>
              <a:rPr lang="en-AU" b="1" u="sng" dirty="0"/>
              <a:t>Group </a:t>
            </a:r>
            <a:r>
              <a:rPr lang="en-AU" b="1" u="sng" dirty="0" smtClean="0"/>
              <a:t>3:</a:t>
            </a:r>
            <a:endParaRPr lang="en-AU" dirty="0"/>
          </a:p>
          <a:p>
            <a:pPr marL="0" indent="0">
              <a:buNone/>
            </a:pPr>
            <a:r>
              <a:rPr lang="en-AU" i="1" dirty="0" smtClean="0"/>
              <a:t>You </a:t>
            </a:r>
            <a:r>
              <a:rPr lang="en-AU" i="1" dirty="0"/>
              <a:t>are a </a:t>
            </a:r>
            <a:r>
              <a:rPr lang="en-AU" i="1" dirty="0" smtClean="0"/>
              <a:t>group of under-resourced reporters, </a:t>
            </a:r>
            <a:r>
              <a:rPr lang="en-AU" i="1" dirty="0"/>
              <a:t>asked to </a:t>
            </a:r>
            <a:r>
              <a:rPr lang="en-AU" i="1" dirty="0" smtClean="0"/>
              <a:t>write an article on a recent study linking chocolate consumption </a:t>
            </a:r>
            <a:r>
              <a:rPr lang="en-AU" i="1" dirty="0"/>
              <a:t>to weight </a:t>
            </a:r>
            <a:r>
              <a:rPr lang="en-AU" i="1" dirty="0" smtClean="0"/>
              <a:t>loss. You do not have a lot of time to write your article, and can only skim other news articles for information. What are the main points in your article?</a:t>
            </a:r>
            <a:endParaRPr lang="en-AU" dirty="0"/>
          </a:p>
          <a:p>
            <a:pPr marL="0" indent="0">
              <a:buNone/>
            </a:pPr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23809505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063" y="2173890"/>
            <a:ext cx="5183466" cy="4079709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Sample size?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45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863" y="1511309"/>
            <a:ext cx="6249379" cy="534669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406900" y="1511309"/>
            <a:ext cx="1332129" cy="7202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9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46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580" y="1554355"/>
            <a:ext cx="4441816" cy="1464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2" y="3219447"/>
            <a:ext cx="10391485" cy="275932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281488" y="1926385"/>
            <a:ext cx="1943716" cy="72027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9603154" y="4238970"/>
            <a:ext cx="1332129" cy="173979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9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Unsupported conclusions?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70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132" y="2146380"/>
            <a:ext cx="5027735" cy="422661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Contextualised</a:t>
            </a:r>
            <a:r>
              <a:rPr lang="en-US" dirty="0" smtClean="0"/>
              <a:t> in literature/Alternative explanations?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6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307186"/>
            <a:ext cx="11387955" cy="725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460" y="1424355"/>
            <a:ext cx="6104507" cy="34407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23896" y="3904631"/>
            <a:ext cx="5749071" cy="702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9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Unsupported conclusions?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115550" y="5330508"/>
            <a:ext cx="1405571" cy="7025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973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Non-peer reviewed material?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386" y="1360369"/>
            <a:ext cx="7058025" cy="2121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407" y="3805238"/>
            <a:ext cx="3415980" cy="305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Conflict of interest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006" y="2105025"/>
            <a:ext cx="2947987" cy="363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9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737" y="2371725"/>
            <a:ext cx="8010525" cy="21145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96050" y="60204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3"/>
              </a:rPr>
              <a:t>https://io9.gizmodo.com/i-fooled-millions-into-thinking-chocolate-helps-weight-1707251800?IR=T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9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AU" dirty="0" smtClean="0"/>
              <a:t>Scenario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dirty="0" smtClean="0"/>
              <a:t>You’re a PhD student. You get the opportunity to spend some time overseas in the lab of a famous, well regarded and prolific researcher. This is a good opportunity for you to publish some media friendly research (which is important for your future employment and funding prospects). </a:t>
            </a:r>
          </a:p>
          <a:p>
            <a:pPr marL="0" indent="0">
              <a:buNone/>
            </a:pPr>
            <a:r>
              <a:rPr lang="en-AU" dirty="0"/>
              <a:t>This academic gives </a:t>
            </a:r>
            <a:r>
              <a:rPr lang="en-AU" dirty="0" smtClean="0"/>
              <a:t>you a large, detailed dataset from </a:t>
            </a:r>
            <a:r>
              <a:rPr lang="en-AU" dirty="0"/>
              <a:t>a self-funded, </a:t>
            </a:r>
            <a:r>
              <a:rPr lang="en-AU" dirty="0" smtClean="0"/>
              <a:t>“failed” </a:t>
            </a:r>
            <a:r>
              <a:rPr lang="en-AU" dirty="0"/>
              <a:t>study which had null </a:t>
            </a:r>
            <a:r>
              <a:rPr lang="en-AU" dirty="0" smtClean="0"/>
              <a:t>results and asks you to work until you find something interesting (and publishable) in this data set.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/>
              <a:t>Would you go?</a:t>
            </a:r>
          </a:p>
          <a:p>
            <a:r>
              <a:rPr lang="en-AU" dirty="0" smtClean="0"/>
              <a:t>Assuming you decide to go, </a:t>
            </a:r>
            <a:r>
              <a:rPr lang="en-AU" dirty="0"/>
              <a:t>how would you </a:t>
            </a:r>
            <a:r>
              <a:rPr lang="en-AU" dirty="0" smtClean="0"/>
              <a:t>approach finding </a:t>
            </a:r>
            <a:r>
              <a:rPr lang="en-AU" dirty="0"/>
              <a:t>an effect in this data set?</a:t>
            </a:r>
          </a:p>
          <a:p>
            <a:pPr marL="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750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3" name="AutoShape 2" descr="https://files.slack.com/files-pri/T0GUU6TDX-FA83KKV17/imag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10" y="1690688"/>
            <a:ext cx="5643276" cy="37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3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369" y="596410"/>
            <a:ext cx="5349810" cy="573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11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4446"/>
            <a:ext cx="7608094" cy="114300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594649"/>
              </p:ext>
            </p:extLst>
          </p:nvPr>
        </p:nvGraphicFramePr>
        <p:xfrm>
          <a:off x="838200" y="1726644"/>
          <a:ext cx="9988062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940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40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Study Quality</a:t>
                      </a:r>
                      <a:endParaRPr lang="en-US" sz="24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Standard of report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Just observing people?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Original information unavailable?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Yet another single study?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Headline exaggerated?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Might there be a different explanation you’re not told of?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 independent comment?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Small?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Relative measures?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Public relations puff?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Half the picture?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Applicability?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8582230" y="6211669"/>
            <a:ext cx="3609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4"/>
              </a:rPr>
              <a:t>https://understandinguncertainty.org/files/2012significance-score.pdf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20800" y="6233553"/>
            <a:ext cx="66428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More “Yes” = More questionable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248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= a consumer and producer of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53325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As a consumer</a:t>
            </a:r>
            <a:endParaRPr lang="en-US" dirty="0" smtClean="0"/>
          </a:p>
          <a:p>
            <a:r>
              <a:rPr lang="en-US" dirty="0" smtClean="0"/>
              <a:t>Beware of red flags </a:t>
            </a:r>
          </a:p>
          <a:p>
            <a:r>
              <a:rPr lang="en-US" dirty="0" smtClean="0"/>
              <a:t>Dig deeper to find these</a:t>
            </a:r>
          </a:p>
          <a:p>
            <a:pPr lvl="1"/>
            <a:r>
              <a:rPr lang="en-US" dirty="0" smtClean="0"/>
              <a:t>Google researcher names</a:t>
            </a:r>
          </a:p>
          <a:p>
            <a:pPr lvl="1"/>
            <a:r>
              <a:rPr lang="en-US" dirty="0" smtClean="0"/>
              <a:t>Check conflicts of interest</a:t>
            </a:r>
          </a:p>
          <a:p>
            <a:pPr lvl="1"/>
            <a:r>
              <a:rPr lang="en-US" dirty="0" smtClean="0"/>
              <a:t>Check journals</a:t>
            </a:r>
            <a:endParaRPr lang="en-US" dirty="0"/>
          </a:p>
          <a:p>
            <a:r>
              <a:rPr lang="en-US" dirty="0" smtClean="0"/>
              <a:t>Reflect. Is it too good to be true?</a:t>
            </a:r>
          </a:p>
          <a:p>
            <a:pPr marL="0" indent="0">
              <a:buNone/>
            </a:pPr>
            <a:r>
              <a:rPr lang="en-US" b="1" dirty="0" smtClean="0"/>
              <a:t>As a producer</a:t>
            </a:r>
            <a:endParaRPr lang="en-US" dirty="0" smtClean="0"/>
          </a:p>
          <a:p>
            <a:r>
              <a:rPr lang="en-US" dirty="0" smtClean="0"/>
              <a:t>Write about the literature, not just a single study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623" y="1484026"/>
            <a:ext cx="4717734" cy="461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7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Scenario - IRL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PhD student from Turkey (2013) </a:t>
            </a:r>
          </a:p>
          <a:p>
            <a:r>
              <a:rPr lang="en-AU" dirty="0" smtClean="0"/>
              <a:t>Brian Wansink (</a:t>
            </a:r>
            <a:r>
              <a:rPr lang="en-AU" dirty="0"/>
              <a:t>prestigious </a:t>
            </a:r>
            <a:r>
              <a:rPr lang="en-AU" dirty="0" smtClean="0"/>
              <a:t>Cornell Food </a:t>
            </a:r>
            <a:r>
              <a:rPr lang="en-AU" dirty="0"/>
              <a:t>and Brand </a:t>
            </a:r>
            <a:r>
              <a:rPr lang="en-AU" dirty="0" smtClean="0"/>
              <a:t>Lab)</a:t>
            </a:r>
          </a:p>
          <a:p>
            <a:r>
              <a:rPr lang="en-AU" dirty="0" smtClean="0"/>
              <a:t>Told to “find something interesting” about all-you-can-eat buffets</a:t>
            </a:r>
          </a:p>
          <a:p>
            <a:r>
              <a:rPr lang="en-AU" dirty="0"/>
              <a:t>"This cost us a lot of time and our own money to collect</a:t>
            </a:r>
            <a:r>
              <a:rPr lang="en-AU" dirty="0" smtClean="0"/>
              <a:t>. There's </a:t>
            </a:r>
            <a:r>
              <a:rPr lang="en-AU" dirty="0"/>
              <a:t>got to be something here we can salvage because it's a cool (rich &amp; unique) data set." </a:t>
            </a:r>
            <a:endParaRPr lang="en-AU" dirty="0" smtClean="0"/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8279523" y="6204178"/>
            <a:ext cx="35104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Buzzfeed</a:t>
            </a:r>
            <a:r>
              <a:rPr lang="en-US" sz="1400" dirty="0" smtClean="0"/>
              <a:t> Report on </a:t>
            </a:r>
            <a:r>
              <a:rPr lang="en-US" sz="1400" dirty="0" err="1" smtClean="0"/>
              <a:t>Wansink’s</a:t>
            </a:r>
            <a:r>
              <a:rPr lang="en-US" sz="1400" dirty="0" smtClean="0"/>
              <a:t> lab (Lee, 2018)</a:t>
            </a:r>
            <a:br>
              <a:rPr lang="en-US" sz="1400" dirty="0" smtClean="0"/>
            </a:br>
            <a:r>
              <a:rPr lang="en-US" sz="1400" dirty="0" smtClean="0">
                <a:hlinkClick r:id="rId3"/>
              </a:rPr>
              <a:t>https</a:t>
            </a:r>
            <a:r>
              <a:rPr lang="en-US" sz="1400" dirty="0">
                <a:hlinkClick r:id="rId3"/>
              </a:rPr>
              <a:t>://</a:t>
            </a:r>
            <a:r>
              <a:rPr lang="en-US" sz="1400" dirty="0" smtClean="0">
                <a:hlinkClick r:id="rId3"/>
              </a:rPr>
              <a:t>goo.gl/trQ62R</a:t>
            </a:r>
            <a:r>
              <a:rPr lang="en-US" sz="1400" dirty="0" smtClean="0"/>
              <a:t/>
            </a:r>
            <a:br>
              <a:rPr lang="en-US" sz="1400" dirty="0" smtClean="0"/>
            </a:br>
            <a:endParaRPr lang="en-AU" sz="1400" dirty="0"/>
          </a:p>
        </p:txBody>
      </p:sp>
      <p:sp>
        <p:nvSpPr>
          <p:cNvPr id="6" name="AutoShape 2" descr="https://img.buzzfeed.com/buzzfeed-static/static/2018-02/22/17/asset/buzzfeed-prod-fastlane-02/sub-buzz-5910-1519337798-6.jpg?output-format=auto&amp;output-quality=au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135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Questionable Research </a:t>
            </a:r>
            <a:r>
              <a:rPr lang="en-AU" dirty="0" smtClean="0"/>
              <a:t>Practices (QRPs)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AU" i="1" dirty="0"/>
              <a:t>“exploitation of the grey area of acceptable practice.”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dirty="0" smtClean="0"/>
              <a:t>Researchers have to make many decisions, that do not have clear unambiguous answers:</a:t>
            </a:r>
          </a:p>
          <a:p>
            <a:pPr lvl="1"/>
            <a:r>
              <a:rPr lang="en-AU" sz="2000" dirty="0" smtClean="0"/>
              <a:t>How many participants do we test?</a:t>
            </a:r>
          </a:p>
          <a:p>
            <a:pPr lvl="1"/>
            <a:r>
              <a:rPr lang="en-AU" sz="2000" dirty="0" smtClean="0"/>
              <a:t>Who needs to be excluded from our data set?</a:t>
            </a:r>
          </a:p>
          <a:p>
            <a:pPr lvl="1"/>
            <a:r>
              <a:rPr lang="en-AU" sz="2000" dirty="0" smtClean="0"/>
              <a:t>Which (of a potential range of) DVs do we test?</a:t>
            </a:r>
          </a:p>
          <a:p>
            <a:pPr lvl="1"/>
            <a:r>
              <a:rPr lang="en-AU" sz="2000" dirty="0" smtClean="0"/>
              <a:t>What analyses best communicate our data/ results?</a:t>
            </a:r>
          </a:p>
          <a:p>
            <a:pPr lvl="1"/>
            <a:endParaRPr lang="en-AU" dirty="0"/>
          </a:p>
          <a:p>
            <a:pPr marL="457200" lvl="1" indent="0">
              <a:buNone/>
            </a:pPr>
            <a:r>
              <a:rPr lang="en-AU" dirty="0" smtClean="0"/>
              <a:t>- Make these decisions after looking at their effect on the </a:t>
            </a:r>
            <a:r>
              <a:rPr lang="en-AU" i="1" dirty="0" smtClean="0"/>
              <a:t>p</a:t>
            </a:r>
            <a:r>
              <a:rPr lang="en-AU" dirty="0" smtClean="0"/>
              <a:t>-value</a:t>
            </a:r>
          </a:p>
        </p:txBody>
      </p:sp>
    </p:spTree>
    <p:extLst>
      <p:ext uri="{BB962C8B-B14F-4D97-AF65-F5344CB8AC3E}">
        <p14:creationId xmlns:p14="http://schemas.microsoft.com/office/powerpoint/2010/main" val="318001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QRPs:</a:t>
            </a:r>
            <a:br>
              <a:rPr lang="en-AU" dirty="0" smtClean="0"/>
            </a:br>
            <a:r>
              <a:rPr lang="en-AU" dirty="0" smtClean="0"/>
              <a:t>Data Analysis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483772" cy="4351338"/>
          </a:xfrm>
        </p:spPr>
        <p:txBody>
          <a:bodyPr/>
          <a:lstStyle/>
          <a:p>
            <a:pPr marL="0" indent="0">
              <a:buNone/>
            </a:pPr>
            <a:r>
              <a:rPr lang="en-AU" i="1" dirty="0" smtClean="0"/>
              <a:t>“Undisclosed Flexibility”</a:t>
            </a:r>
          </a:p>
          <a:p>
            <a:pPr marL="0" indent="0">
              <a:buNone/>
            </a:pPr>
            <a:endParaRPr lang="en-AU" i="1" dirty="0"/>
          </a:p>
          <a:p>
            <a:pPr>
              <a:buBlip>
                <a:blip r:embed="rId3"/>
              </a:buBlip>
            </a:pPr>
            <a:r>
              <a:rPr lang="en-AU" i="1" dirty="0" smtClean="0"/>
              <a:t> Failing to report all of a study’s dependent measures</a:t>
            </a:r>
            <a:endParaRPr lang="en-AU" i="1" dirty="0"/>
          </a:p>
        </p:txBody>
      </p:sp>
      <p:pic>
        <p:nvPicPr>
          <p:cNvPr id="2050" name="Picture 2" descr="https://lh5.googleusercontent.com/NwQ5NLWmKTQqK_BuIbvg5RCVuGVBV7HJm2Avk_Qf5oosy86z99r54mMTts38kFIyMgInuVfD_nABfIiLSlFSLaNBFmSGNvEliTvgzqChRjH2xlUu3tdHi-Oe6BKKp3IT4sezc02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41" b="58126"/>
          <a:stretch/>
        </p:blipFill>
        <p:spPr bwMode="auto">
          <a:xfrm>
            <a:off x="6151267" y="533251"/>
            <a:ext cx="2346347" cy="165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8020338" y="6119336"/>
            <a:ext cx="3889142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sz="1400" b="0" i="0" u="none" strike="noStrike" baseline="0" dirty="0" err="1" smtClean="0"/>
              <a:t>Schönbrodt</a:t>
            </a:r>
            <a:r>
              <a:rPr lang="en-AU" sz="1400" b="0" i="0" u="none" strike="noStrike" baseline="0" dirty="0" smtClean="0"/>
              <a:t/>
            </a:r>
            <a:br>
              <a:rPr lang="en-AU" sz="1400" b="0" i="0" u="none" strike="noStrike" baseline="0" dirty="0" smtClean="0"/>
            </a:br>
            <a:r>
              <a:rPr lang="en-AU" sz="1400" b="0" i="0" u="none" strike="noStrike" baseline="0" dirty="0" smtClean="0">
                <a:hlinkClick r:id="rId5"/>
              </a:rPr>
              <a:t>https://osf.io/bh7zv/?action=download&amp;version=1</a:t>
            </a:r>
            <a:r>
              <a:rPr lang="en-AU" sz="1400" b="0" i="0" u="none" strike="noStrike" baseline="0" dirty="0" smtClean="0"/>
              <a:t/>
            </a:r>
            <a:br>
              <a:rPr lang="en-AU" sz="1400" b="0" i="0" u="none" strike="noStrike" baseline="0" dirty="0" smtClean="0"/>
            </a:br>
            <a:endParaRPr lang="en-AU" sz="1400" dirty="0"/>
          </a:p>
        </p:txBody>
      </p:sp>
      <p:pic>
        <p:nvPicPr>
          <p:cNvPr id="7" name="Picture 4" descr="https://lh5.googleusercontent.com/NwQ5NLWmKTQqK_BuIbvg5RCVuGVBV7HJm2Avk_Qf5oosy86z99r54mMTts38kFIyMgInuVfD_nABfIiLSlFSLaNBFmSGNvEliTvgzqChRjH2xlUu3tdHi-Oe6BKKp3IT4sezc02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08" b="56932"/>
          <a:stretch/>
        </p:blipFill>
        <p:spPr bwMode="auto">
          <a:xfrm>
            <a:off x="9459309" y="533252"/>
            <a:ext cx="2141079" cy="170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lh5.googleusercontent.com/NwQ5NLWmKTQqK_BuIbvg5RCVuGVBV7HJm2Avk_Qf5oosy86z99r54mMTts38kFIyMgInuVfD_nABfIiLSlFSLaNBFmSGNvEliTvgzqChRjH2xlUu3tdHi-Oe6BKKp3IT4sezc02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1267" y="533252"/>
            <a:ext cx="5449122" cy="395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33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QRPs:</a:t>
            </a:r>
            <a:br>
              <a:rPr lang="en-AU" dirty="0" smtClean="0"/>
            </a:br>
            <a:r>
              <a:rPr lang="en-AU" i="1" dirty="0" smtClean="0"/>
              <a:t>Data Analysis</a:t>
            </a:r>
            <a:endParaRPr lang="en-AU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461234" cy="4351338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AU" i="1" dirty="0" smtClean="0"/>
              <a:t>Failing to report all of a study’s conditions</a:t>
            </a:r>
          </a:p>
          <a:p>
            <a:pPr>
              <a:buBlip>
                <a:blip r:embed="rId3"/>
              </a:buBlip>
            </a:pPr>
            <a:r>
              <a:rPr lang="en-AU" i="1" dirty="0" smtClean="0"/>
              <a:t>Selectively reporting studies that worked</a:t>
            </a:r>
          </a:p>
          <a:p>
            <a:pPr>
              <a:buBlip>
                <a:blip r:embed="rId3"/>
              </a:buBlip>
            </a:pPr>
            <a:r>
              <a:rPr lang="en-AU" i="1" dirty="0" smtClean="0"/>
              <a:t>Selective removal/ inclusion of outliers</a:t>
            </a:r>
          </a:p>
          <a:p>
            <a:pPr>
              <a:buBlip>
                <a:blip r:embed="rId3"/>
              </a:buBlip>
            </a:pPr>
            <a:r>
              <a:rPr lang="en-AU" i="1" dirty="0" smtClean="0"/>
              <a:t>Unplanned and undisclosed flexibility in analysis - running multiple analyses until you “find something”</a:t>
            </a:r>
            <a:endParaRPr lang="en-AU" i="1" dirty="0"/>
          </a:p>
        </p:txBody>
      </p:sp>
      <p:pic>
        <p:nvPicPr>
          <p:cNvPr id="8" name="Picture 2" descr="https://lh6.googleusercontent.com/nVRmOpoJNruwMHoAhEDrmBjGffubY9SYj0Zdm9IMiQsjOqUIyGqwzVAfuoTTQusvkQv4yHuGAB8kyuo6XJSGCt3RCOVE2UX_MbSXpJjepFl5_wQrfugPBfTMDQW6vD-pJLgEvnX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" t="5324" r="-1" b="45370"/>
          <a:stretch/>
        </p:blipFill>
        <p:spPr bwMode="auto">
          <a:xfrm>
            <a:off x="8179674" y="2310606"/>
            <a:ext cx="3610304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279523" y="6204178"/>
            <a:ext cx="351045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Buzzfeed</a:t>
            </a:r>
            <a:r>
              <a:rPr lang="en-US" sz="1400" dirty="0" smtClean="0"/>
              <a:t> Report on </a:t>
            </a:r>
            <a:r>
              <a:rPr lang="en-US" sz="1400" dirty="0" err="1" smtClean="0"/>
              <a:t>Wansink’s</a:t>
            </a:r>
            <a:r>
              <a:rPr lang="en-US" sz="1400" dirty="0" smtClean="0"/>
              <a:t> lab (Lee, 2018)</a:t>
            </a:r>
            <a:br>
              <a:rPr lang="en-US" sz="1400" dirty="0" smtClean="0"/>
            </a:br>
            <a:r>
              <a:rPr lang="en-US" sz="1400" dirty="0" smtClean="0">
                <a:hlinkClick r:id="rId5"/>
              </a:rPr>
              <a:t>https</a:t>
            </a:r>
            <a:r>
              <a:rPr lang="en-US" sz="1400" dirty="0">
                <a:hlinkClick r:id="rId5"/>
              </a:rPr>
              <a:t>://</a:t>
            </a:r>
            <a:r>
              <a:rPr lang="en-US" sz="1400" dirty="0" smtClean="0">
                <a:hlinkClick r:id="rId5"/>
              </a:rPr>
              <a:t>goo.gl/trQ62R</a:t>
            </a:r>
            <a:r>
              <a:rPr lang="en-US" sz="1400" dirty="0" smtClean="0"/>
              <a:t/>
            </a:r>
            <a:br>
              <a:rPr lang="en-US" sz="1400" dirty="0" smtClean="0"/>
            </a:b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84741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This is also what Brian Wansink not only advocated, but praised the PhD student working with him for </a:t>
            </a:r>
          </a:p>
          <a:p>
            <a:r>
              <a:rPr lang="en-AU" dirty="0" smtClean="0"/>
              <a:t>This is how a null result was turned into 4 (now retracted) papers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4" name="Rectangle 3"/>
          <p:cNvSpPr/>
          <p:nvPr/>
        </p:nvSpPr>
        <p:spPr>
          <a:xfrm>
            <a:off x="8584323" y="5727124"/>
            <a:ext cx="351045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Wansink’s</a:t>
            </a:r>
            <a:r>
              <a:rPr lang="en-US" sz="1400" dirty="0" smtClean="0"/>
              <a:t> infamous blog entry</a:t>
            </a:r>
          </a:p>
          <a:p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goo.gl/jF9Nki</a:t>
            </a:r>
            <a:endParaRPr lang="en-US" sz="1400" dirty="0"/>
          </a:p>
          <a:p>
            <a:r>
              <a:rPr lang="en-US" sz="1400" dirty="0" err="1" smtClean="0"/>
              <a:t>Buzzfeed</a:t>
            </a:r>
            <a:r>
              <a:rPr lang="en-US" sz="1400" dirty="0" smtClean="0"/>
              <a:t> Report on </a:t>
            </a:r>
            <a:r>
              <a:rPr lang="en-US" sz="1400" dirty="0" err="1" smtClean="0"/>
              <a:t>Wansink’s</a:t>
            </a:r>
            <a:r>
              <a:rPr lang="en-US" sz="1400" dirty="0" smtClean="0"/>
              <a:t> lab (Lee, 2018)</a:t>
            </a:r>
            <a:br>
              <a:rPr lang="en-US" sz="1400" dirty="0" smtClean="0"/>
            </a:br>
            <a:r>
              <a:rPr lang="en-US" sz="1400" dirty="0" smtClean="0">
                <a:hlinkClick r:id="rId4"/>
              </a:rPr>
              <a:t>https</a:t>
            </a:r>
            <a:r>
              <a:rPr lang="en-US" sz="14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goo.gl/trQ62R</a:t>
            </a:r>
            <a:r>
              <a:rPr lang="en-US" sz="1400" dirty="0" smtClean="0"/>
              <a:t/>
            </a:r>
            <a:br>
              <a:rPr lang="en-US" sz="1400" dirty="0" smtClean="0"/>
            </a:b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20593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57525" y="2543969"/>
            <a:ext cx="6076950" cy="2457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1337" y="2619375"/>
            <a:ext cx="6029325" cy="1619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575" y="2928937"/>
            <a:ext cx="6038850" cy="10001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584323" y="5727124"/>
            <a:ext cx="3510455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Wansink’s</a:t>
            </a:r>
            <a:r>
              <a:rPr lang="en-US" sz="1400" dirty="0" smtClean="0"/>
              <a:t> infamous blog entry</a:t>
            </a:r>
          </a:p>
          <a:p>
            <a:r>
              <a:rPr lang="en-US" sz="1400" dirty="0">
                <a:hlinkClick r:id="rId6"/>
              </a:rPr>
              <a:t>https://</a:t>
            </a:r>
            <a:r>
              <a:rPr lang="en-US" sz="1400" dirty="0" smtClean="0">
                <a:hlinkClick r:id="rId6"/>
              </a:rPr>
              <a:t>goo.gl/jF9Nki</a:t>
            </a:r>
            <a:endParaRPr lang="en-US" sz="1400" dirty="0"/>
          </a:p>
          <a:p>
            <a:r>
              <a:rPr lang="en-US" sz="1400" dirty="0" err="1" smtClean="0"/>
              <a:t>Buzzfeed</a:t>
            </a:r>
            <a:r>
              <a:rPr lang="en-US" sz="1400" dirty="0" smtClean="0"/>
              <a:t> Report on </a:t>
            </a:r>
            <a:r>
              <a:rPr lang="en-US" sz="1400" dirty="0" err="1" smtClean="0"/>
              <a:t>Wansink’s</a:t>
            </a:r>
            <a:r>
              <a:rPr lang="en-US" sz="1400" dirty="0" smtClean="0"/>
              <a:t> lab (Lee, 2018)</a:t>
            </a:r>
            <a:br>
              <a:rPr lang="en-US" sz="1400" dirty="0" smtClean="0"/>
            </a:br>
            <a:r>
              <a:rPr lang="en-US" sz="1400" dirty="0" smtClean="0">
                <a:hlinkClick r:id="rId7"/>
              </a:rPr>
              <a:t>https</a:t>
            </a:r>
            <a:r>
              <a:rPr lang="en-US" sz="1400" dirty="0">
                <a:hlinkClick r:id="rId7"/>
              </a:rPr>
              <a:t>://</a:t>
            </a:r>
            <a:r>
              <a:rPr lang="en-US" sz="1400" dirty="0" smtClean="0">
                <a:hlinkClick r:id="rId7"/>
              </a:rPr>
              <a:t>goo.gl/trQ62R</a:t>
            </a:r>
            <a:r>
              <a:rPr lang="en-US" sz="1400" dirty="0" smtClean="0"/>
              <a:t/>
            </a:r>
            <a:br>
              <a:rPr lang="en-US" sz="1400" dirty="0" smtClean="0"/>
            </a:br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188745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2325</TotalTime>
  <Words>1438</Words>
  <Application>Microsoft Office PowerPoint</Application>
  <PresentationFormat>Widescreen</PresentationFormat>
  <Paragraphs>254</Paragraphs>
  <Slides>33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Calibri Light</vt:lpstr>
      <vt:lpstr>Roboto</vt:lpstr>
      <vt:lpstr>Wingdings</vt:lpstr>
      <vt:lpstr>Office Theme</vt:lpstr>
      <vt:lpstr>Science is a liar (sometimes): questionable practices in research and communication</vt:lpstr>
      <vt:lpstr>PowerPoint Presentation</vt:lpstr>
      <vt:lpstr>Scenario</vt:lpstr>
      <vt:lpstr>Scenario - IRL</vt:lpstr>
      <vt:lpstr>Questionable Research Practices (QRPs)</vt:lpstr>
      <vt:lpstr>QRPs: Data Analysis</vt:lpstr>
      <vt:lpstr>QRPs: Data Analysis</vt:lpstr>
      <vt:lpstr>PowerPoint Presentation</vt:lpstr>
      <vt:lpstr>PowerPoint Presentation</vt:lpstr>
      <vt:lpstr>PowerPoint Presentation</vt:lpstr>
      <vt:lpstr>PowerPoint Presentation</vt:lpstr>
      <vt:lpstr>Implications</vt:lpstr>
      <vt:lpstr>Implications</vt:lpstr>
      <vt:lpstr>p-hack your way to significance</vt:lpstr>
      <vt:lpstr>Estimating QRP prevalence: Data Collection and Analysis</vt:lpstr>
      <vt:lpstr>QRPs: Writing the study</vt:lpstr>
      <vt:lpstr>QRPs: Writing the study</vt:lpstr>
      <vt:lpstr>Estimating QRP prevalence: Writing the Study</vt:lpstr>
      <vt:lpstr>Estimating QRP prevalence: John et al., (2011) </vt:lpstr>
      <vt:lpstr>PowerPoint Presentation</vt:lpstr>
      <vt:lpstr>Group Activity</vt:lpstr>
      <vt:lpstr>Sample size?</vt:lpstr>
      <vt:lpstr>?</vt:lpstr>
      <vt:lpstr>Unsupported conclusions?</vt:lpstr>
      <vt:lpstr>Contextualised in literature/Alternative explanations?</vt:lpstr>
      <vt:lpstr>Unsupported conclusions?</vt:lpstr>
      <vt:lpstr>Non-peer reviewed material?</vt:lpstr>
      <vt:lpstr>Conflict of interest</vt:lpstr>
      <vt:lpstr>PowerPoint Presentation</vt:lpstr>
      <vt:lpstr>Communication</vt:lpstr>
      <vt:lpstr>PowerPoint Presentation</vt:lpstr>
      <vt:lpstr>PowerPoint Presentation</vt:lpstr>
      <vt:lpstr>You = a consumer and producer of science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Science is a liar (sometimes): questionable practices in research and communication</dc:title>
  <dc:creator>Blake Cavve</dc:creator>
  <cp:lastModifiedBy>Matthew Andreotta</cp:lastModifiedBy>
  <cp:revision>137</cp:revision>
  <dcterms:created xsi:type="dcterms:W3CDTF">2018-04-13T11:57:59Z</dcterms:created>
  <dcterms:modified xsi:type="dcterms:W3CDTF">2019-03-13T01:11:59Z</dcterms:modified>
</cp:coreProperties>
</file>